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8" r:id="rId2"/>
    <p:sldMasterId id="2147483680" r:id="rId3"/>
  </p:sldMasterIdLst>
  <p:notesMasterIdLst>
    <p:notesMasterId r:id="rId19"/>
  </p:notesMasterIdLst>
  <p:sldIdLst>
    <p:sldId id="265" r:id="rId4"/>
    <p:sldId id="261" r:id="rId5"/>
    <p:sldId id="268" r:id="rId6"/>
    <p:sldId id="269" r:id="rId7"/>
    <p:sldId id="267" r:id="rId8"/>
    <p:sldId id="271" r:id="rId9"/>
    <p:sldId id="270" r:id="rId10"/>
    <p:sldId id="272" r:id="rId11"/>
    <p:sldId id="262" r:id="rId12"/>
    <p:sldId id="274" r:id="rId13"/>
    <p:sldId id="273" r:id="rId14"/>
    <p:sldId id="263" r:id="rId15"/>
    <p:sldId id="264" r:id="rId16"/>
    <p:sldId id="276" r:id="rId17"/>
    <p:sldId id="275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S PGothic" panose="020B0600070205080204" pitchFamily="34" charset="-128"/>
      <p:regular r:id="rId24"/>
    </p:embeddedFont>
    <p:embeddedFont>
      <p:font typeface="Arial Black" panose="020B0A04020102020204" pitchFamily="34" charset="0"/>
      <p:bold r:id="rId25"/>
    </p:embeddedFon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Aharoni" panose="02010803020104030203" pitchFamily="2" charset="-79"/>
      <p:bold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19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84" autoAdjust="0"/>
  </p:normalViewPr>
  <p:slideViewPr>
    <p:cSldViewPr>
      <p:cViewPr varScale="1">
        <p:scale>
          <a:sx n="60" d="100"/>
          <a:sy n="6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3A324-A278-485D-B370-97D4843FAAC2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>
        <a:scene3d>
          <a:camera prst="isometricOffAxis1Right"/>
          <a:lightRig rig="threePt" dir="t"/>
        </a:scene3d>
      </dgm:spPr>
    </dgm:pt>
    <dgm:pt modelId="{D03E797C-D472-45B9-AC3D-1ADA511999FB}">
      <dgm:prSet phldrT="[Text]"/>
      <dgm:spPr>
        <a:scene3d>
          <a:camera prst="isometricOffAxis1Right"/>
          <a:lightRig rig="threePt" dir="t"/>
        </a:scene3d>
        <a:sp3d>
          <a:bevelT w="63500" h="25400"/>
        </a:sp3d>
      </dgm:spPr>
      <dgm:t>
        <a:bodyPr>
          <a:flatTx/>
        </a:bodyPr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Mosaic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7F2F4-BBED-4F02-8BFF-BACD2367F741}" type="parTrans" cxnId="{E8E185DC-EFC7-44F9-B8F0-631A42E16317}">
      <dgm:prSet/>
      <dgm:spPr/>
      <dgm:t>
        <a:bodyPr/>
        <a:lstStyle/>
        <a:p>
          <a:endParaRPr lang="en-US"/>
        </a:p>
      </dgm:t>
    </dgm:pt>
    <dgm:pt modelId="{051F3427-4E9C-4DDD-A2BC-B9DA77D716F0}" type="sibTrans" cxnId="{E8E185DC-EFC7-44F9-B8F0-631A42E16317}">
      <dgm:prSet/>
      <dgm:spPr/>
      <dgm:t>
        <a:bodyPr/>
        <a:lstStyle/>
        <a:p>
          <a:endParaRPr lang="en-US"/>
        </a:p>
      </dgm:t>
    </dgm:pt>
    <dgm:pt modelId="{BBD895BF-77FC-494C-82EF-B16425EF7EFE}">
      <dgm:prSet phldrT="[Text]"/>
      <dgm:spPr>
        <a:gradFill rotWithShape="0">
          <a:gsLst>
            <a:gs pos="0">
              <a:schemeClr val="accent3"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</a:gradFill>
        <a:scene3d>
          <a:camera prst="isometricOffAxis1Right"/>
          <a:lightRig rig="threePt" dir="t"/>
        </a:scene3d>
        <a:sp3d>
          <a:bevelT w="63500" h="25400"/>
        </a:sp3d>
      </dgm:spPr>
      <dgm:t>
        <a:bodyPr>
          <a:flatTx/>
        </a:bodyPr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Christian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2D6F80-B975-4EF1-9310-AB76E6744B6F}" type="parTrans" cxnId="{CAA1CC88-3E72-492E-890A-F0445E802088}">
      <dgm:prSet/>
      <dgm:spPr/>
      <dgm:t>
        <a:bodyPr/>
        <a:lstStyle/>
        <a:p>
          <a:endParaRPr lang="en-US"/>
        </a:p>
      </dgm:t>
    </dgm:pt>
    <dgm:pt modelId="{DFCC8187-79DF-4301-A858-254EB7C92E91}" type="sibTrans" cxnId="{CAA1CC88-3E72-492E-890A-F0445E802088}">
      <dgm:prSet/>
      <dgm:spPr/>
      <dgm:t>
        <a:bodyPr/>
        <a:lstStyle/>
        <a:p>
          <a:endParaRPr lang="en-US"/>
        </a:p>
      </dgm:t>
    </dgm:pt>
    <dgm:pt modelId="{006CD9CE-1EAC-4335-AE2E-C10EDB1B320D}">
      <dgm:prSet phldrT="[Text]"/>
      <dgm:spPr>
        <a:scene3d>
          <a:camera prst="isometricOffAxis1Right"/>
          <a:lightRig rig="threePt" dir="t"/>
        </a:scene3d>
        <a:sp3d>
          <a:bevelT w="63500" h="25400"/>
        </a:sp3d>
      </dgm:spPr>
      <dgm:t>
        <a:bodyPr>
          <a:flatTx/>
        </a:bodyPr>
        <a:lstStyle/>
        <a:p>
          <a:endParaRPr lang="en-US" dirty="0"/>
        </a:p>
      </dgm:t>
    </dgm:pt>
    <dgm:pt modelId="{95F1B4B4-1000-4A47-A774-12A4399A4D2A}" type="parTrans" cxnId="{20A4C498-5498-4376-88B0-6F8E6CFE6F51}">
      <dgm:prSet/>
      <dgm:spPr/>
      <dgm:t>
        <a:bodyPr/>
        <a:lstStyle/>
        <a:p>
          <a:endParaRPr lang="en-US"/>
        </a:p>
      </dgm:t>
    </dgm:pt>
    <dgm:pt modelId="{7B8DBED7-1DE4-4F80-A66E-7A9C82B02588}" type="sibTrans" cxnId="{20A4C498-5498-4376-88B0-6F8E6CFE6F51}">
      <dgm:prSet/>
      <dgm:spPr/>
      <dgm:t>
        <a:bodyPr/>
        <a:lstStyle/>
        <a:p>
          <a:endParaRPr lang="en-US"/>
        </a:p>
      </dgm:t>
    </dgm:pt>
    <dgm:pt modelId="{0FCC4508-E51D-4B17-BA70-015EA08DA03E}">
      <dgm:prSet phldrT="[Text]"/>
      <dgm:spPr>
        <a:scene3d>
          <a:camera prst="isometricOffAxis1Right"/>
          <a:lightRig rig="threePt" dir="t"/>
        </a:scene3d>
        <a:sp3d>
          <a:bevelT w="63500" h="25400"/>
        </a:sp3d>
      </dgm:spPr>
      <dgm:t>
        <a:bodyPr>
          <a:flatTx/>
        </a:bodyPr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Patriarchal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BF180E-B504-47BD-ADCB-404401B3F6EA}" type="parTrans" cxnId="{FA0DFEFB-446D-4661-96B0-FAA4EE0BF67E}">
      <dgm:prSet/>
      <dgm:spPr/>
      <dgm:t>
        <a:bodyPr/>
        <a:lstStyle/>
        <a:p>
          <a:endParaRPr lang="en-US"/>
        </a:p>
      </dgm:t>
    </dgm:pt>
    <dgm:pt modelId="{3D630242-2B04-46F9-A380-0AE8E7010C94}" type="sibTrans" cxnId="{FA0DFEFB-446D-4661-96B0-FAA4EE0BF67E}">
      <dgm:prSet/>
      <dgm:spPr/>
      <dgm:t>
        <a:bodyPr/>
        <a:lstStyle/>
        <a:p>
          <a:endParaRPr lang="en-US"/>
        </a:p>
      </dgm:t>
    </dgm:pt>
    <dgm:pt modelId="{021B7D16-84F8-4913-84CE-A98C596D93F0}" type="pres">
      <dgm:prSet presAssocID="{3513A324-A278-485D-B370-97D4843FAAC2}" presName="Name0" presStyleCnt="0">
        <dgm:presLayoutVars>
          <dgm:dir/>
          <dgm:resizeHandles val="exact"/>
        </dgm:presLayoutVars>
      </dgm:prSet>
      <dgm:spPr/>
    </dgm:pt>
    <dgm:pt modelId="{AFE44631-2DF4-4608-9CC5-0439E3E92DEB}" type="pres">
      <dgm:prSet presAssocID="{0FCC4508-E51D-4B17-BA70-015EA08DA03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DB8E1-04E8-4CA8-AE4D-C51C8BDDB727}" type="pres">
      <dgm:prSet presAssocID="{3D630242-2B04-46F9-A380-0AE8E7010C94}" presName="parSpace" presStyleCnt="0"/>
      <dgm:spPr/>
    </dgm:pt>
    <dgm:pt modelId="{F8898626-A98F-43AD-87DC-492ED49B2078}" type="pres">
      <dgm:prSet presAssocID="{D03E797C-D472-45B9-AC3D-1ADA511999F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8E609-FD6F-47FA-86C5-521A33F27AA4}" type="pres">
      <dgm:prSet presAssocID="{051F3427-4E9C-4DDD-A2BC-B9DA77D716F0}" presName="parSpace" presStyleCnt="0"/>
      <dgm:spPr>
        <a:scene3d>
          <a:camera prst="isometricOffAxis1Right"/>
          <a:lightRig rig="threePt" dir="t"/>
        </a:scene3d>
        <a:sp3d/>
      </dgm:spPr>
    </dgm:pt>
    <dgm:pt modelId="{1ED6AFA3-503F-4D11-84AE-155FC1FC6DDF}" type="pres">
      <dgm:prSet presAssocID="{006CD9CE-1EAC-4335-AE2E-C10EDB1B320D}" presName="parTxOnly" presStyleLbl="node1" presStyleIdx="2" presStyleCnt="4" custScaleX="38239" custScaleY="9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C6D11-6379-44BB-A032-0C01F424C124}" type="pres">
      <dgm:prSet presAssocID="{7B8DBED7-1DE4-4F80-A66E-7A9C82B02588}" presName="parSpace" presStyleCnt="0"/>
      <dgm:spPr/>
    </dgm:pt>
    <dgm:pt modelId="{059D6D11-230C-480C-8755-C700B546C22C}" type="pres">
      <dgm:prSet presAssocID="{BBD895BF-77FC-494C-82EF-B16425EF7EF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3D942-C1AD-4E28-8BC3-311ECFD8B2EE}" type="presOf" srcId="{BBD895BF-77FC-494C-82EF-B16425EF7EFE}" destId="{059D6D11-230C-480C-8755-C700B546C22C}" srcOrd="0" destOrd="0" presId="urn:microsoft.com/office/officeart/2005/8/layout/hChevron3"/>
    <dgm:cxn modelId="{23086FF5-3655-4000-8869-39961A013F1A}" type="presOf" srcId="{D03E797C-D472-45B9-AC3D-1ADA511999FB}" destId="{F8898626-A98F-43AD-87DC-492ED49B2078}" srcOrd="0" destOrd="0" presId="urn:microsoft.com/office/officeart/2005/8/layout/hChevron3"/>
    <dgm:cxn modelId="{0D58BA86-A9A8-42C5-BBF6-C322F9B98C35}" type="presOf" srcId="{0FCC4508-E51D-4B17-BA70-015EA08DA03E}" destId="{AFE44631-2DF4-4608-9CC5-0439E3E92DEB}" srcOrd="0" destOrd="0" presId="urn:microsoft.com/office/officeart/2005/8/layout/hChevron3"/>
    <dgm:cxn modelId="{FA0DFEFB-446D-4661-96B0-FAA4EE0BF67E}" srcId="{3513A324-A278-485D-B370-97D4843FAAC2}" destId="{0FCC4508-E51D-4B17-BA70-015EA08DA03E}" srcOrd="0" destOrd="0" parTransId="{4CBF180E-B504-47BD-ADCB-404401B3F6EA}" sibTransId="{3D630242-2B04-46F9-A380-0AE8E7010C94}"/>
    <dgm:cxn modelId="{CAA1CC88-3E72-492E-890A-F0445E802088}" srcId="{3513A324-A278-485D-B370-97D4843FAAC2}" destId="{BBD895BF-77FC-494C-82EF-B16425EF7EFE}" srcOrd="3" destOrd="0" parTransId="{5D2D6F80-B975-4EF1-9310-AB76E6744B6F}" sibTransId="{DFCC8187-79DF-4301-A858-254EB7C92E91}"/>
    <dgm:cxn modelId="{E8E185DC-EFC7-44F9-B8F0-631A42E16317}" srcId="{3513A324-A278-485D-B370-97D4843FAAC2}" destId="{D03E797C-D472-45B9-AC3D-1ADA511999FB}" srcOrd="1" destOrd="0" parTransId="{DED7F2F4-BBED-4F02-8BFF-BACD2367F741}" sibTransId="{051F3427-4E9C-4DDD-A2BC-B9DA77D716F0}"/>
    <dgm:cxn modelId="{12970078-EB1D-47A2-B433-B4E5A451426C}" type="presOf" srcId="{006CD9CE-1EAC-4335-AE2E-C10EDB1B320D}" destId="{1ED6AFA3-503F-4D11-84AE-155FC1FC6DDF}" srcOrd="0" destOrd="0" presId="urn:microsoft.com/office/officeart/2005/8/layout/hChevron3"/>
    <dgm:cxn modelId="{C941C0D4-7AD1-4D5D-ADDB-02A7E3F906EC}" type="presOf" srcId="{3513A324-A278-485D-B370-97D4843FAAC2}" destId="{021B7D16-84F8-4913-84CE-A98C596D93F0}" srcOrd="0" destOrd="0" presId="urn:microsoft.com/office/officeart/2005/8/layout/hChevron3"/>
    <dgm:cxn modelId="{20A4C498-5498-4376-88B0-6F8E6CFE6F51}" srcId="{3513A324-A278-485D-B370-97D4843FAAC2}" destId="{006CD9CE-1EAC-4335-AE2E-C10EDB1B320D}" srcOrd="2" destOrd="0" parTransId="{95F1B4B4-1000-4A47-A774-12A4399A4D2A}" sibTransId="{7B8DBED7-1DE4-4F80-A66E-7A9C82B02588}"/>
    <dgm:cxn modelId="{29555DAB-9E76-4CC9-A78E-3DAC1A31761E}" type="presParOf" srcId="{021B7D16-84F8-4913-84CE-A98C596D93F0}" destId="{AFE44631-2DF4-4608-9CC5-0439E3E92DEB}" srcOrd="0" destOrd="0" presId="urn:microsoft.com/office/officeart/2005/8/layout/hChevron3"/>
    <dgm:cxn modelId="{F516F5D8-8644-4D63-A2A1-AD7D67190686}" type="presParOf" srcId="{021B7D16-84F8-4913-84CE-A98C596D93F0}" destId="{0C9DB8E1-04E8-4CA8-AE4D-C51C8BDDB727}" srcOrd="1" destOrd="0" presId="urn:microsoft.com/office/officeart/2005/8/layout/hChevron3"/>
    <dgm:cxn modelId="{4A72CDA2-F165-46E9-91D1-A83D2E6C1151}" type="presParOf" srcId="{021B7D16-84F8-4913-84CE-A98C596D93F0}" destId="{F8898626-A98F-43AD-87DC-492ED49B2078}" srcOrd="2" destOrd="0" presId="urn:microsoft.com/office/officeart/2005/8/layout/hChevron3"/>
    <dgm:cxn modelId="{C2DE2B88-C4A1-4A01-AF70-7DD6C7C91F94}" type="presParOf" srcId="{021B7D16-84F8-4913-84CE-A98C596D93F0}" destId="{6198E609-FD6F-47FA-86C5-521A33F27AA4}" srcOrd="3" destOrd="0" presId="urn:microsoft.com/office/officeart/2005/8/layout/hChevron3"/>
    <dgm:cxn modelId="{EC0115B4-1154-4CE5-8A87-6B9E5A791E3C}" type="presParOf" srcId="{021B7D16-84F8-4913-84CE-A98C596D93F0}" destId="{1ED6AFA3-503F-4D11-84AE-155FC1FC6DDF}" srcOrd="4" destOrd="0" presId="urn:microsoft.com/office/officeart/2005/8/layout/hChevron3"/>
    <dgm:cxn modelId="{C8ABB35D-CB3C-4CC7-93E6-73F15494369F}" type="presParOf" srcId="{021B7D16-84F8-4913-84CE-A98C596D93F0}" destId="{E71C6D11-6379-44BB-A032-0C01F424C124}" srcOrd="5" destOrd="0" presId="urn:microsoft.com/office/officeart/2005/8/layout/hChevron3"/>
    <dgm:cxn modelId="{3759533C-6031-4B25-BE7D-C78B923E1930}" type="presParOf" srcId="{021B7D16-84F8-4913-84CE-A98C596D93F0}" destId="{059D6D11-230C-480C-8755-C700B546C22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44631-2DF4-4608-9CC5-0439E3E92DEB}">
      <dsp:nvSpPr>
        <dsp:cNvPr id="0" name=""/>
        <dsp:cNvSpPr/>
      </dsp:nvSpPr>
      <dsp:spPr>
        <a:xfrm>
          <a:off x="347" y="1783010"/>
          <a:ext cx="3177728" cy="127109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/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  <a:flatTx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Patriarchal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" y="1783010"/>
        <a:ext cx="2859955" cy="1271091"/>
      </dsp:txXfrm>
    </dsp:sp>
    <dsp:sp modelId="{F8898626-A98F-43AD-87DC-492ED49B2078}">
      <dsp:nvSpPr>
        <dsp:cNvPr id="0" name=""/>
        <dsp:cNvSpPr/>
      </dsp:nvSpPr>
      <dsp:spPr>
        <a:xfrm>
          <a:off x="2542530" y="1783010"/>
          <a:ext cx="3177728" cy="1271091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/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  <a:flatTx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Mosaic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076" y="1783010"/>
        <a:ext cx="1906637" cy="1271091"/>
      </dsp:txXfrm>
    </dsp:sp>
    <dsp:sp modelId="{1ED6AFA3-503F-4D11-84AE-155FC1FC6DDF}">
      <dsp:nvSpPr>
        <dsp:cNvPr id="0" name=""/>
        <dsp:cNvSpPr/>
      </dsp:nvSpPr>
      <dsp:spPr>
        <a:xfrm>
          <a:off x="5084713" y="1790039"/>
          <a:ext cx="1215131" cy="1257033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/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  <a:flatTx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5084713" y="1790039"/>
        <a:ext cx="1215131" cy="1257033"/>
      </dsp:txXfrm>
    </dsp:sp>
    <dsp:sp modelId="{059D6D11-230C-480C-8755-C700B546C22C}">
      <dsp:nvSpPr>
        <dsp:cNvPr id="0" name=""/>
        <dsp:cNvSpPr/>
      </dsp:nvSpPr>
      <dsp:spPr>
        <a:xfrm>
          <a:off x="5664299" y="1783010"/>
          <a:ext cx="3177728" cy="1271091"/>
        </a:xfrm>
        <a:prstGeom prst="chevron">
          <a:avLst/>
        </a:prstGeom>
        <a:gradFill rotWithShape="0">
          <a:gsLst>
            <a:gs pos="0">
              <a:schemeClr val="accent3">
                <a:lumMod val="8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/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  <a:flatTx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Christian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99845" y="1783010"/>
        <a:ext cx="1906637" cy="127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899A-5325-4F99-BC4D-1AFFFAA46149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11AC6-4E32-40F1-834B-C0546FD1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8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1AC6-4E32-40F1-834B-C0546FD11C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1AC6-4E32-40F1-834B-C0546FD11C4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F507-6B5B-4263-B50D-BE904A3BB57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F507-6B5B-4263-B50D-BE904A3BB57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1AC6-4E32-40F1-834B-C0546FD11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F507-6B5B-4263-B50D-BE904A3BB57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1AC6-4E32-40F1-834B-C0546FD11C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2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1AC6-4E32-40F1-834B-C0546FD11C4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F507-6B5B-4263-B50D-BE904A3BB5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1AC6-4E32-40F1-834B-C0546FD11C4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6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F507-6B5B-4263-B50D-BE904A3BB57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1AC6-4E32-40F1-834B-C0546FD11C4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F507-6B5B-4263-B50D-BE904A3BB57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35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DD9AB-FA3E-4ABE-B076-1F3A519733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7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0A5A-6C63-49F4-B871-1BEC51F972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7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742FE-5AF6-47B5-A217-388FD18EE2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6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425DC-784F-41E1-AC55-7B38B9D221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A1074-4511-47D2-B137-C110254198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7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0597-369B-4FAA-B145-F26F077107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3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F47C8-D74B-4CDA-8C92-64CED94D5D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4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F43E-8BB4-46AF-B76E-C2DA2DDD1A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0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63086-F9BF-40FA-A07A-8A196FBA7E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3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92A91-9BAA-489E-92D4-E4F3968739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8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11967" y="173629"/>
            <a:ext cx="5804739" cy="6512547"/>
          </a:xfrm>
        </p:spPr>
        <p:txBody>
          <a:bodyPr anchor="t" anchorCtr="0"/>
          <a:lstStyle>
            <a:lvl1pPr algn="l">
              <a:defRPr>
                <a:solidFill>
                  <a:srgbClr val="F9E0A2"/>
                </a:solidFill>
              </a:defRPr>
            </a:lvl1pPr>
            <a:lvl2pPr algn="l">
              <a:defRPr>
                <a:solidFill>
                  <a:srgbClr val="F9E0A2"/>
                </a:solidFill>
              </a:defRPr>
            </a:lvl2pPr>
            <a:lvl3pPr algn="l">
              <a:defRPr>
                <a:solidFill>
                  <a:srgbClr val="F9E0A2"/>
                </a:solidFill>
              </a:defRPr>
            </a:lvl3pPr>
            <a:lvl4pPr algn="l">
              <a:defRPr>
                <a:solidFill>
                  <a:srgbClr val="F9E0A2"/>
                </a:solidFill>
              </a:defRPr>
            </a:lvl4pPr>
            <a:lvl5pPr algn="l">
              <a:defRPr>
                <a:solidFill>
                  <a:srgbClr val="F9E0A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4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DC7F5-C8D9-442A-820A-DB09DF11FF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073DD-4F12-4047-BABE-4394F0EE06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2CEA8-F33E-4A02-A832-4AC4901CA3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74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C05C5-F098-470F-9C57-F2A9A2DD0C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52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2F390-D7E4-4898-AA02-A717EF621F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4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70A0A-AC38-4632-8EFB-82F3EA8477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57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8B718-7C7C-4445-9056-8C13439792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69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404B-6D8A-4639-80DA-14A3DB1D37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37519" y="1860176"/>
            <a:ext cx="8842255" cy="4838053"/>
          </a:xfrm>
        </p:spPr>
        <p:txBody>
          <a:bodyPr anchor="t" anchorCtr="0"/>
          <a:lstStyle>
            <a:lvl1pPr algn="l">
              <a:defRPr>
                <a:solidFill>
                  <a:srgbClr val="F9E0A2"/>
                </a:solidFill>
              </a:defRPr>
            </a:lvl1pPr>
            <a:lvl2pPr algn="l">
              <a:defRPr>
                <a:solidFill>
                  <a:srgbClr val="F9E0A2"/>
                </a:solidFill>
              </a:defRPr>
            </a:lvl2pPr>
            <a:lvl3pPr algn="l">
              <a:defRPr>
                <a:solidFill>
                  <a:srgbClr val="F9E0A2"/>
                </a:solidFill>
              </a:defRPr>
            </a:lvl3pPr>
            <a:lvl4pPr algn="l">
              <a:defRPr>
                <a:solidFill>
                  <a:srgbClr val="F9E0A2"/>
                </a:solidFill>
              </a:defRPr>
            </a:lvl4pPr>
            <a:lvl5pPr algn="l">
              <a:defRPr>
                <a:solidFill>
                  <a:srgbClr val="F9E0A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8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5BCC-B80D-4845-9F38-FF5F64ADB36E}" type="datetime1">
              <a:rPr lang="en-US" altLang="en-US"/>
              <a:pPr/>
              <a:t>8/22/2015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AFDF2-0061-4F61-B426-64A2D662F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61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672A4-8B0D-4A8B-85B5-871BBE89E0E5}" type="datetime1">
              <a:rPr lang="en-US" altLang="en-US"/>
              <a:pPr/>
              <a:t>8/22/2015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3705-34D7-4B9E-A397-59341AADD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65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B86D-6052-4E51-AF3C-0AC91F3F1B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0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45F98-1D13-44A8-B7E0-2DBFB5D9AF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4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765DE-0102-4CB4-BA30-67CC7BB703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9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EC190-7F9E-4091-A2D6-162A67CA68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2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8F3AFA8-259D-424A-B5B5-6D4C5D5278EB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8/22/2015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A7AF469-5778-4663-A6ED-3637C504BF2B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4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42" r:id="rId4"/>
    <p:sldLayoutId id="214748374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9E0A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anose="020E0502030303020204" pitchFamily="34" charset="0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9E0A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9E0A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9E0A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9E0A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C9A39A-AD71-4082-B57D-4D610D252C2B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183" name="Picture 159" descr="danger of unbelief_t_n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7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50720-65A9-4BE5-8D20-E2F8FD0380B8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4257" name="Picture 161" descr="danger of unbelief_c_n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56982"/>
            <a:ext cx="9143999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-150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Where Does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ea typeface="MS PGothic" pitchFamily="34" charset="-128"/>
              </a:rPr>
              <a:t>MAN’S</a:t>
            </a:r>
            <a:r>
              <a:rPr lang="en-US" sz="3200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Arial Black" panose="020B0A04020102020204" pitchFamily="34" charset="0"/>
                <a:ea typeface="MS PGothic" pitchFamily="34" charset="-128"/>
              </a:rPr>
              <a:t>UNBELIEF</a:t>
            </a:r>
            <a:r>
              <a:rPr lang="en-US" sz="3200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3200" spc="-150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In The Creation Week Lead?</a:t>
            </a:r>
            <a:endParaRPr lang="en-US" sz="3200" spc="-150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1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672" y="193459"/>
            <a:ext cx="3029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Where Can We Fit Millions of Years?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282" y="3735457"/>
            <a:ext cx="168590" cy="120481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23671"/>
            <a:ext cx="627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?</a:t>
            </a:r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824860" y="1524000"/>
            <a:ext cx="3755888" cy="20729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21661"/>
              </p:ext>
            </p:extLst>
          </p:nvPr>
        </p:nvGraphicFramePr>
        <p:xfrm>
          <a:off x="1600198" y="5614572"/>
          <a:ext cx="7543802" cy="98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980" y="3735457"/>
            <a:ext cx="461665" cy="120481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CREATION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flipH="1">
            <a:off x="2702804" y="4476263"/>
            <a:ext cx="2478796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3733800" y="4476263"/>
            <a:ext cx="1447800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894295" y="4476263"/>
            <a:ext cx="287305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5181600" y="4476263"/>
            <a:ext cx="762000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</p:cNvCxnSpPr>
          <p:nvPr/>
        </p:nvCxnSpPr>
        <p:spPr>
          <a:xfrm>
            <a:off x="5181600" y="4476263"/>
            <a:ext cx="1828800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</p:cNvCxnSpPr>
          <p:nvPr/>
        </p:nvCxnSpPr>
        <p:spPr>
          <a:xfrm>
            <a:off x="5181600" y="4476263"/>
            <a:ext cx="2819400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4800" y="1600200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 smtClean="0">
                <a:solidFill>
                  <a:prstClr val="white">
                    <a:lumMod val="85000"/>
                  </a:prstClr>
                </a:solidFill>
              </a:rPr>
              <a:t>SPREADS</a:t>
            </a:r>
            <a:br>
              <a:rPr lang="en-US" sz="2800" spc="300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US" sz="3600" b="1" spc="600" dirty="0" smtClean="0">
                <a:solidFill>
                  <a:srgbClr val="FFC000"/>
                </a:solidFill>
              </a:rPr>
              <a:t>MILLIONS OF YEARS</a:t>
            </a:r>
          </a:p>
          <a:p>
            <a:pPr algn="ctr"/>
            <a:r>
              <a:rPr lang="en-US" sz="2800" b="1" spc="300" dirty="0" smtClean="0">
                <a:solidFill>
                  <a:schemeClr val="bg1"/>
                </a:solidFill>
              </a:rPr>
              <a:t>BETWEEN</a:t>
            </a:r>
            <a:r>
              <a:rPr lang="en-US" sz="2800" spc="300" dirty="0" smtClean="0">
                <a:solidFill>
                  <a:prstClr val="white">
                    <a:lumMod val="85000"/>
                  </a:prstClr>
                </a:solidFill>
              </a:rPr>
              <a:t> EACH DAY</a:t>
            </a:r>
            <a:endParaRPr lang="en-US" sz="2800" spc="300" dirty="0">
              <a:solidFill>
                <a:prstClr val="white">
                  <a:lumMod val="85000"/>
                </a:prst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667000" y="5660390"/>
            <a:ext cx="0" cy="92202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33800" y="5638800"/>
            <a:ext cx="0" cy="92202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34466" y="5638800"/>
            <a:ext cx="0" cy="92202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18199" y="5638800"/>
            <a:ext cx="0" cy="92202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984999" y="5638800"/>
            <a:ext cx="0" cy="92202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60267" y="5638800"/>
            <a:ext cx="0" cy="92202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Bent-Up Arrow 21"/>
          <p:cNvSpPr/>
          <p:nvPr/>
        </p:nvSpPr>
        <p:spPr>
          <a:xfrm rot="5400000">
            <a:off x="383770" y="5273913"/>
            <a:ext cx="1143001" cy="805978"/>
          </a:xfrm>
          <a:prstGeom prst="bentUpArrow">
            <a:avLst>
              <a:gd name="adj1" fmla="val 15220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3735457"/>
            <a:ext cx="7315200" cy="7408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MULTIPLE GAP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400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42891" y="2628901"/>
            <a:ext cx="6204865" cy="422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Atheistic,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Denying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Gap Theory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Ignores: “so the evening and the morning were the ‘x’ day” and “then” (Gen. 1:5, 8, etc.)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lived through days 6 &amp; 7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(Gen. 1:26, 27; 5:1-3; Lk. 3:38)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volutionary chronological problems remain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93425"/>
              </p:ext>
            </p:extLst>
          </p:nvPr>
        </p:nvGraphicFramePr>
        <p:xfrm>
          <a:off x="653143" y="193819"/>
          <a:ext cx="7543802" cy="217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7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Division of waters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 land,</a:t>
                      </a:r>
                      <a:r>
                        <a:rPr lang="en-US" baseline="0" dirty="0" smtClean="0"/>
                        <a:t> grass, herb, fruit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Sun,</a:t>
                      </a:r>
                      <a:r>
                        <a:rPr lang="en-US" baseline="0" dirty="0" smtClean="0"/>
                        <a:t> moon, stars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 and air creatures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</a:t>
                      </a:r>
                      <a:r>
                        <a:rPr lang="en-US" spc="-150" dirty="0" smtClean="0"/>
                        <a:t>creatures</a:t>
                      </a:r>
                      <a:r>
                        <a:rPr lang="en-US" dirty="0" smtClean="0"/>
                        <a:t>, man, woman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421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42891" y="3722913"/>
            <a:ext cx="6139552" cy="31350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Literal-Day Approach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what is explicitly taught in Genesis 1 “morning and evening”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what Jesus  verified (Mk. 10:6)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Apostles implied (Rom. 1:20; Heb. 9:26)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000" b="21905"/>
          <a:stretch/>
        </p:blipFill>
        <p:spPr bwMode="auto">
          <a:xfrm>
            <a:off x="342891" y="0"/>
            <a:ext cx="8458210" cy="3722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0223719">
            <a:off x="1447800" y="381000"/>
            <a:ext cx="1143000" cy="6096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664402" y="399393"/>
            <a:ext cx="167899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56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11967" y="1420586"/>
            <a:ext cx="5804739" cy="5265590"/>
          </a:xfrm>
        </p:spPr>
        <p:txBody>
          <a:bodyPr/>
          <a:lstStyle/>
          <a:p>
            <a:r>
              <a:rPr lang="en-US" dirty="0" smtClean="0"/>
              <a:t>Is a test to our faith in an era of unbelief</a:t>
            </a:r>
          </a:p>
          <a:p>
            <a:pPr lvl="1"/>
            <a:r>
              <a:rPr lang="en-US" dirty="0" smtClean="0"/>
              <a:t>No greater faith than believing in the virgin birth, resurrection of Christ on third day,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857" y="394434"/>
            <a:ext cx="8164285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MS PGothic" pitchFamily="34" charset="-128"/>
                <a:cs typeface="Arial"/>
              </a:rPr>
              <a:t>THE BEGINNING OF CREATION:</a:t>
            </a:r>
          </a:p>
        </p:txBody>
      </p:sp>
    </p:spTree>
    <p:extLst>
      <p:ext uri="{BB962C8B-B14F-4D97-AF65-F5344CB8AC3E}">
        <p14:creationId xmlns:p14="http://schemas.microsoft.com/office/powerpoint/2010/main" val="34011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11967" y="1420586"/>
            <a:ext cx="5804739" cy="5265590"/>
          </a:xfrm>
        </p:spPr>
        <p:txBody>
          <a:bodyPr/>
          <a:lstStyle/>
          <a:p>
            <a:r>
              <a:rPr lang="en-US" dirty="0" smtClean="0"/>
              <a:t>Is a test to our faith in an era of unbelief</a:t>
            </a:r>
          </a:p>
          <a:p>
            <a:r>
              <a:rPr lang="en-US" dirty="0" smtClean="0"/>
              <a:t>Is a test </a:t>
            </a:r>
            <a:r>
              <a:rPr lang="en-US" smtClean="0"/>
              <a:t>to our </a:t>
            </a:r>
            <a:r>
              <a:rPr lang="en-US" dirty="0" smtClean="0"/>
              <a:t>pride</a:t>
            </a:r>
          </a:p>
          <a:p>
            <a:pPr lvl="1"/>
            <a:r>
              <a:rPr lang="en-US" dirty="0" smtClean="0"/>
              <a:t>Your credibility and research may be cast into “Nebuchadnezzar’s furnace” (Dan. 3:12-18)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857" y="394434"/>
            <a:ext cx="8164285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MS PGothic" pitchFamily="34" charset="-128"/>
                <a:cs typeface="Arial"/>
              </a:rPr>
              <a:t>THE BEGINNING OF CREATION:</a:t>
            </a:r>
          </a:p>
        </p:txBody>
      </p:sp>
    </p:spTree>
    <p:extLst>
      <p:ext uri="{BB962C8B-B14F-4D97-AF65-F5344CB8AC3E}">
        <p14:creationId xmlns:p14="http://schemas.microsoft.com/office/powerpoint/2010/main" val="38922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11967" y="1420586"/>
            <a:ext cx="5804739" cy="5265590"/>
          </a:xfrm>
        </p:spPr>
        <p:txBody>
          <a:bodyPr/>
          <a:lstStyle/>
          <a:p>
            <a:r>
              <a:rPr lang="en-US" dirty="0" smtClean="0"/>
              <a:t>Displays the power of God which explains all other miracles in the Bible</a:t>
            </a:r>
          </a:p>
          <a:p>
            <a:r>
              <a:rPr lang="en-US" dirty="0"/>
              <a:t>R</a:t>
            </a:r>
            <a:r>
              <a:rPr lang="en-US" dirty="0" smtClean="0"/>
              <a:t>ejection of this section reveals mankind’s rebellion against the authority of God’s word (cf. Jn. 3:12; 5:46, 47)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9857" y="394434"/>
            <a:ext cx="8164285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MS PGothic" pitchFamily="34" charset="-128"/>
                <a:cs typeface="Arial"/>
              </a:rPr>
              <a:t>THE BEGINNING OF CREATION:</a:t>
            </a:r>
          </a:p>
        </p:txBody>
      </p:sp>
    </p:spTree>
    <p:extLst>
      <p:ext uri="{BB962C8B-B14F-4D97-AF65-F5344CB8AC3E}">
        <p14:creationId xmlns:p14="http://schemas.microsoft.com/office/powerpoint/2010/main" val="15659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42891" y="2628901"/>
            <a:ext cx="6204865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Atheistic,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Denying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inconceivable timetables to the Genesis record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82227"/>
              </p:ext>
            </p:extLst>
          </p:nvPr>
        </p:nvGraphicFramePr>
        <p:xfrm>
          <a:off x="653143" y="193819"/>
          <a:ext cx="7543802" cy="217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7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Division of waters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 land,</a:t>
                      </a:r>
                      <a:r>
                        <a:rPr lang="en-US" baseline="0" dirty="0" smtClean="0"/>
                        <a:t> grass, herb, fruit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Sun,</a:t>
                      </a:r>
                      <a:r>
                        <a:rPr lang="en-US" baseline="0" dirty="0" smtClean="0"/>
                        <a:t> moon, stars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 and air creatures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</a:t>
                      </a:r>
                      <a:r>
                        <a:rPr lang="en-US" spc="-150" dirty="0" smtClean="0"/>
                        <a:t>creatures</a:t>
                      </a:r>
                      <a:r>
                        <a:rPr lang="en-US" dirty="0" smtClean="0"/>
                        <a:t>, man, woman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538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endCxn id="6" idx="1"/>
          </p:cNvCxnSpPr>
          <p:nvPr/>
        </p:nvCxnSpPr>
        <p:spPr>
          <a:xfrm flipV="1">
            <a:off x="1066800" y="3189714"/>
            <a:ext cx="7276981" cy="1052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081495">
            <a:off x="1726213" y="2778443"/>
            <a:ext cx="4777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pc="600" dirty="0" smtClean="0">
                <a:solidFill>
                  <a:schemeClr val="bg1">
                    <a:lumMod val="75000"/>
                  </a:schemeClr>
                </a:solidFill>
              </a:rPr>
              <a:t>Timeline of History</a:t>
            </a:r>
            <a:endParaRPr lang="en-US" sz="2800" i="1" spc="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93147244"/>
              </p:ext>
            </p:extLst>
          </p:nvPr>
        </p:nvGraphicFramePr>
        <p:xfrm>
          <a:off x="138113" y="1327150"/>
          <a:ext cx="8842375" cy="48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21089566">
            <a:off x="831062" y="4586518"/>
            <a:ext cx="4688480" cy="4325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spc="106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|genealogies|</a:t>
            </a:r>
            <a:endParaRPr lang="en-US" i="1" spc="106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781" y="1972553"/>
            <a:ext cx="800219" cy="24343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PRESENT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672" y="193459"/>
            <a:ext cx="3029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Where Can We Fit Millions of Years?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242195">
            <a:off x="5125948" y="3185181"/>
            <a:ext cx="1090737" cy="8236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wrap="non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CHRIST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2" name="Straight Arrow Connector 11"/>
          <p:cNvCxnSpPr>
            <a:stCxn id="17" idx="2"/>
          </p:cNvCxnSpPr>
          <p:nvPr/>
        </p:nvCxnSpPr>
        <p:spPr>
          <a:xfrm flipH="1">
            <a:off x="4572000" y="1524000"/>
            <a:ext cx="8748" cy="2072997"/>
          </a:xfrm>
          <a:prstGeom prst="straightConnector1">
            <a:avLst/>
          </a:prstGeom>
          <a:ln w="57150">
            <a:solidFill>
              <a:schemeClr val="bg1"/>
            </a:solidFill>
            <a:prstDash val="dash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7" idx="2"/>
          </p:cNvCxnSpPr>
          <p:nvPr/>
        </p:nvCxnSpPr>
        <p:spPr>
          <a:xfrm flipH="1">
            <a:off x="2144162" y="1524000"/>
            <a:ext cx="2436586" cy="2362200"/>
          </a:xfrm>
          <a:prstGeom prst="straightConnector1">
            <a:avLst/>
          </a:prstGeom>
          <a:ln w="57150">
            <a:solidFill>
              <a:schemeClr val="bg1"/>
            </a:solidFill>
            <a:prstDash val="dash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200" y="323671"/>
            <a:ext cx="627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824860" y="1524000"/>
            <a:ext cx="3755888" cy="20729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91940"/>
              </p:ext>
            </p:extLst>
          </p:nvPr>
        </p:nvGraphicFramePr>
        <p:xfrm>
          <a:off x="1600198" y="5614572"/>
          <a:ext cx="7543802" cy="98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7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52282" y="3735456"/>
            <a:ext cx="7677318" cy="2436743"/>
            <a:chOff x="552282" y="3735456"/>
            <a:chExt cx="7677318" cy="2436743"/>
          </a:xfrm>
        </p:grpSpPr>
        <p:sp>
          <p:nvSpPr>
            <p:cNvPr id="29" name="Bent Arrow 28"/>
            <p:cNvSpPr/>
            <p:nvPr/>
          </p:nvSpPr>
          <p:spPr>
            <a:xfrm flipV="1">
              <a:off x="552282" y="3735456"/>
              <a:ext cx="7677318" cy="2436743"/>
            </a:xfrm>
            <a:prstGeom prst="bentArrow">
              <a:avLst>
                <a:gd name="adj1" fmla="val 14346"/>
                <a:gd name="adj2" fmla="val 17761"/>
                <a:gd name="adj3" fmla="val 21381"/>
                <a:gd name="adj4" fmla="val 25654"/>
              </a:avLst>
            </a:prstGeom>
            <a:gradFill>
              <a:gsLst>
                <a:gs pos="0">
                  <a:schemeClr val="accent3">
                    <a:lumMod val="75000"/>
                    <a:alpha val="74000"/>
                  </a:schemeClr>
                </a:gs>
                <a:gs pos="100000">
                  <a:schemeClr val="accent3">
                    <a:alpha val="61000"/>
                  </a:schemeClr>
                </a:gs>
              </a:gsLst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44162" y="5486400"/>
              <a:ext cx="3799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pc="600" dirty="0" smtClean="0">
                  <a:solidFill>
                    <a:schemeClr val="bg1"/>
                  </a:solidFill>
                </a:rPr>
                <a:t>Millions of years</a:t>
              </a:r>
              <a:endParaRPr lang="en-US" sz="2400" i="1" spc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9980" y="3735457"/>
            <a:ext cx="461665" cy="1204817"/>
            <a:chOff x="399980" y="3735457"/>
            <a:chExt cx="461665" cy="1204817"/>
          </a:xfrm>
        </p:grpSpPr>
        <p:sp>
          <p:nvSpPr>
            <p:cNvPr id="10" name="Rectangle 9"/>
            <p:cNvSpPr/>
            <p:nvPr/>
          </p:nvSpPr>
          <p:spPr>
            <a:xfrm>
              <a:off x="552282" y="3735457"/>
              <a:ext cx="168590" cy="120481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980" y="3735457"/>
              <a:ext cx="461665" cy="1204817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CREATION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955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E44631-2DF4-4608-9CC5-0439E3E92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FE44631-2DF4-4608-9CC5-0439E3E92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898626-A98F-43AD-87DC-492ED49B2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8898626-A98F-43AD-87DC-492ED49B2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D6AFA3-503F-4D11-84AE-155FC1FC6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ED6AFA3-503F-4D11-84AE-155FC1FC6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9D6D11-230C-480C-8755-C700B546C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59D6D11-230C-480C-8755-C700B546C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7" grpId="0"/>
      <p:bldP spid="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672" y="193459"/>
            <a:ext cx="3029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Where Can We Fit Millions of Years?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282" y="3735457"/>
            <a:ext cx="168590" cy="120481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23671"/>
            <a:ext cx="627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?</a:t>
            </a:r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824860" y="1524000"/>
            <a:ext cx="3755888" cy="20729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38648"/>
              </p:ext>
            </p:extLst>
          </p:nvPr>
        </p:nvGraphicFramePr>
        <p:xfrm>
          <a:off x="1600198" y="5614572"/>
          <a:ext cx="7543802" cy="98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980" y="3735457"/>
            <a:ext cx="461665" cy="120481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CREATION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645" y="4476263"/>
            <a:ext cx="1546888" cy="1010137"/>
          </a:xfrm>
          <a:prstGeom prst="downArrowCallout">
            <a:avLst>
              <a:gd name="adj1" fmla="val 25000"/>
              <a:gd name="adj2" fmla="val 25000"/>
              <a:gd name="adj3" fmla="val 48469"/>
              <a:gd name="adj4" fmla="val 649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GAP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048000"/>
            <a:ext cx="457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 smtClean="0">
                <a:solidFill>
                  <a:schemeClr val="bg1">
                    <a:lumMod val="85000"/>
                  </a:schemeClr>
                </a:solidFill>
              </a:rPr>
              <a:t>MILLIONS OF YEARS </a:t>
            </a:r>
            <a:r>
              <a:rPr lang="en-US" sz="3600" b="1" spc="600" dirty="0" smtClean="0">
                <a:solidFill>
                  <a:srgbClr val="FFC000"/>
                </a:solidFill>
              </a:rPr>
              <a:t>BETWEEN</a:t>
            </a:r>
            <a:endParaRPr lang="en-US" sz="2800" b="1" spc="600" dirty="0" smtClean="0">
              <a:solidFill>
                <a:srgbClr val="FFC000"/>
              </a:solidFill>
            </a:endParaRPr>
          </a:p>
          <a:p>
            <a:pPr algn="ctr"/>
            <a:r>
              <a:rPr lang="en-US" sz="2800" spc="300" dirty="0" smtClean="0">
                <a:solidFill>
                  <a:schemeClr val="bg1">
                    <a:lumMod val="85000"/>
                  </a:schemeClr>
                </a:solidFill>
              </a:rPr>
              <a:t>GENESIS 1:1 AND 1:2</a:t>
            </a:r>
            <a:endParaRPr lang="en-US" sz="2800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Bent-Up Arrow 1"/>
          <p:cNvSpPr/>
          <p:nvPr/>
        </p:nvSpPr>
        <p:spPr>
          <a:xfrm rot="5400000">
            <a:off x="383770" y="5273910"/>
            <a:ext cx="1143001" cy="805978"/>
          </a:xfrm>
          <a:prstGeom prst="bentUpArrow">
            <a:avLst>
              <a:gd name="adj1" fmla="val 15220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8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42891" y="2628901"/>
            <a:ext cx="6204865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Atheistic,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Denying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Theory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proof-texts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Violates 1 Peter 4:11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 the first man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Cor. 15:45-47)?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death come from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Cor. 15:21, 22)?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33749"/>
              </p:ext>
            </p:extLst>
          </p:nvPr>
        </p:nvGraphicFramePr>
        <p:xfrm>
          <a:off x="653143" y="193819"/>
          <a:ext cx="7543802" cy="217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7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Division of waters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 land,</a:t>
                      </a:r>
                      <a:r>
                        <a:rPr lang="en-US" baseline="0" dirty="0" smtClean="0"/>
                        <a:t> grass, herb, fruit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Sun,</a:t>
                      </a:r>
                      <a:r>
                        <a:rPr lang="en-US" baseline="0" dirty="0" smtClean="0"/>
                        <a:t> moon, stars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 and air creatures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</a:t>
                      </a:r>
                      <a:r>
                        <a:rPr lang="en-US" spc="-150" dirty="0" smtClean="0"/>
                        <a:t>creatures</a:t>
                      </a:r>
                      <a:r>
                        <a:rPr lang="en-US" dirty="0" smtClean="0"/>
                        <a:t>, man, woman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43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672" y="193459"/>
            <a:ext cx="3029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Where Can We Fit Millions of Years?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282" y="3735457"/>
            <a:ext cx="168590" cy="120481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23671"/>
            <a:ext cx="627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?</a:t>
            </a:r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824860" y="1524000"/>
            <a:ext cx="3755888" cy="20729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95825"/>
              </p:ext>
            </p:extLst>
          </p:nvPr>
        </p:nvGraphicFramePr>
        <p:xfrm>
          <a:off x="1600198" y="5614572"/>
          <a:ext cx="7543802" cy="98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980" y="3735457"/>
            <a:ext cx="461665" cy="120481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CREATION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735457"/>
            <a:ext cx="4032650" cy="7408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Revelation Day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flipH="1">
            <a:off x="2057401" y="4476263"/>
            <a:ext cx="3235524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3399791" y="4476263"/>
            <a:ext cx="1893134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267201" y="4476263"/>
            <a:ext cx="1025724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5292925" y="4476263"/>
            <a:ext cx="0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</p:cNvCxnSpPr>
          <p:nvPr/>
        </p:nvCxnSpPr>
        <p:spPr>
          <a:xfrm>
            <a:off x="5292925" y="4476263"/>
            <a:ext cx="1107875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</p:cNvCxnSpPr>
          <p:nvPr/>
        </p:nvCxnSpPr>
        <p:spPr>
          <a:xfrm>
            <a:off x="5292925" y="4476263"/>
            <a:ext cx="2174675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2"/>
          </p:cNvCxnSpPr>
          <p:nvPr/>
        </p:nvCxnSpPr>
        <p:spPr>
          <a:xfrm>
            <a:off x="5292925" y="4476263"/>
            <a:ext cx="3241475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67200" y="1905000"/>
            <a:ext cx="457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 smtClean="0">
                <a:solidFill>
                  <a:schemeClr val="bg1">
                    <a:lumMod val="85000"/>
                  </a:schemeClr>
                </a:solidFill>
              </a:rPr>
              <a:t>REVEALED TO MOSES IN</a:t>
            </a:r>
            <a:br>
              <a:rPr lang="en-US" sz="2800" spc="3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b="1" spc="600" dirty="0" smtClean="0">
                <a:solidFill>
                  <a:srgbClr val="FFC000"/>
                </a:solidFill>
              </a:rPr>
              <a:t>SEVEN DAYS</a:t>
            </a:r>
            <a:endParaRPr lang="en-US" sz="2800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Bent-Up Arrow 19"/>
          <p:cNvSpPr/>
          <p:nvPr/>
        </p:nvSpPr>
        <p:spPr>
          <a:xfrm rot="5400000">
            <a:off x="383770" y="5273913"/>
            <a:ext cx="1143001" cy="805978"/>
          </a:xfrm>
          <a:prstGeom prst="bentUpArrow">
            <a:avLst>
              <a:gd name="adj1" fmla="val 15220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1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42891" y="2628901"/>
            <a:ext cx="6204865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Atheistic,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Denying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Revelation-Day Theory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Adds to the Scriptures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Ignores words “God made”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(1:7, 16, 25)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Violates Exodus 31:17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23384"/>
              </p:ext>
            </p:extLst>
          </p:nvPr>
        </p:nvGraphicFramePr>
        <p:xfrm>
          <a:off x="653143" y="193819"/>
          <a:ext cx="7543802" cy="217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7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Division of waters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 land,</a:t>
                      </a:r>
                      <a:r>
                        <a:rPr lang="en-US" baseline="0" dirty="0" smtClean="0"/>
                        <a:t> grass, herb, fruit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Sun,</a:t>
                      </a:r>
                      <a:r>
                        <a:rPr lang="en-US" baseline="0" dirty="0" smtClean="0"/>
                        <a:t> moon, stars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 and air creatures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</a:t>
                      </a:r>
                      <a:r>
                        <a:rPr lang="en-US" spc="-150" dirty="0" smtClean="0"/>
                        <a:t>creatures</a:t>
                      </a:r>
                      <a:r>
                        <a:rPr lang="en-US" dirty="0" smtClean="0"/>
                        <a:t>, man, woman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774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672" y="193459"/>
            <a:ext cx="3029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Where Can We Fit Millions of Years?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282" y="3735457"/>
            <a:ext cx="168590" cy="120481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23671"/>
            <a:ext cx="627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?</a:t>
            </a:r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824860" y="1524000"/>
            <a:ext cx="3755888" cy="20729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57938"/>
              </p:ext>
            </p:extLst>
          </p:nvPr>
        </p:nvGraphicFramePr>
        <p:xfrm>
          <a:off x="1600198" y="5614572"/>
          <a:ext cx="7543802" cy="98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Day 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980" y="3735457"/>
            <a:ext cx="461665" cy="120481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CREATION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flipH="1">
            <a:off x="2057401" y="4476263"/>
            <a:ext cx="3235524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3399791" y="4476263"/>
            <a:ext cx="1893134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267201" y="4476263"/>
            <a:ext cx="1025724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5292925" y="4476263"/>
            <a:ext cx="0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</p:cNvCxnSpPr>
          <p:nvPr/>
        </p:nvCxnSpPr>
        <p:spPr>
          <a:xfrm>
            <a:off x="5292925" y="4476263"/>
            <a:ext cx="1107875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</p:cNvCxnSpPr>
          <p:nvPr/>
        </p:nvCxnSpPr>
        <p:spPr>
          <a:xfrm>
            <a:off x="5292925" y="4476263"/>
            <a:ext cx="2174675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2"/>
          </p:cNvCxnSpPr>
          <p:nvPr/>
        </p:nvCxnSpPr>
        <p:spPr>
          <a:xfrm>
            <a:off x="5292925" y="4476263"/>
            <a:ext cx="3241475" cy="1086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67200" y="16002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 smtClean="0">
                <a:solidFill>
                  <a:prstClr val="white">
                    <a:lumMod val="85000"/>
                  </a:prstClr>
                </a:solidFill>
              </a:rPr>
              <a:t>SPREAD</a:t>
            </a:r>
            <a:br>
              <a:rPr lang="en-US" sz="2800" spc="300" dirty="0" smtClean="0">
                <a:solidFill>
                  <a:prstClr val="white">
                    <a:lumMod val="85000"/>
                  </a:prstClr>
                </a:solidFill>
              </a:rPr>
            </a:br>
            <a:r>
              <a:rPr lang="en-US" sz="3600" b="1" spc="600" dirty="0" smtClean="0">
                <a:solidFill>
                  <a:srgbClr val="FFC000"/>
                </a:solidFill>
              </a:rPr>
              <a:t>MILLIONS OF YEARS</a:t>
            </a:r>
          </a:p>
          <a:p>
            <a:pPr algn="ctr"/>
            <a:r>
              <a:rPr lang="en-US" sz="2800" spc="300" dirty="0" smtClean="0">
                <a:solidFill>
                  <a:prstClr val="white">
                    <a:lumMod val="85000"/>
                  </a:prstClr>
                </a:solidFill>
              </a:rPr>
              <a:t>TO EACH DAY</a:t>
            </a:r>
            <a:endParaRPr lang="en-US" sz="2800" spc="3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0" name="Bent-Up Arrow 19"/>
          <p:cNvSpPr/>
          <p:nvPr/>
        </p:nvSpPr>
        <p:spPr>
          <a:xfrm rot="5400000">
            <a:off x="383770" y="5273913"/>
            <a:ext cx="1143001" cy="805978"/>
          </a:xfrm>
          <a:prstGeom prst="bentUpArrow">
            <a:avLst>
              <a:gd name="adj1" fmla="val 15220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3735457"/>
            <a:ext cx="4032650" cy="740806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Day-Age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2141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42891" y="2628901"/>
            <a:ext cx="6204865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Atheistic,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Denying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Day-Age Theory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millions of years of light and darkness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Grass, herbs, fruit trees existed millions of years before the sun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Contradicts the way the Sabbath day was identified (Ex. 20:8-11)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65441"/>
              </p:ext>
            </p:extLst>
          </p:nvPr>
        </p:nvGraphicFramePr>
        <p:xfrm>
          <a:off x="653143" y="193819"/>
          <a:ext cx="7543802" cy="217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6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7</a:t>
                      </a:r>
                      <a:endParaRPr lang="en-US" dirty="0"/>
                    </a:p>
                  </a:txBody>
                  <a:tcPr marL="45720" marR="45720" anchor="ctr"/>
                </a:tc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Division of waters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 land,</a:t>
                      </a:r>
                      <a:r>
                        <a:rPr lang="en-US" baseline="0" dirty="0" smtClean="0"/>
                        <a:t> grass, herb, fruit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Sun,</a:t>
                      </a:r>
                      <a:r>
                        <a:rPr lang="en-US" baseline="0" dirty="0" smtClean="0"/>
                        <a:t> moon, stars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 and air creatures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Land </a:t>
                      </a:r>
                      <a:r>
                        <a:rPr lang="en-US" spc="-150" dirty="0" smtClean="0"/>
                        <a:t>creatures</a:t>
                      </a:r>
                      <a:r>
                        <a:rPr lang="en-US" dirty="0" smtClean="0"/>
                        <a:t>, man, woman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25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675</Words>
  <Application>Microsoft Office PowerPoint</Application>
  <PresentationFormat>On-screen Show (4:3)</PresentationFormat>
  <Paragraphs>195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MS PGothic</vt:lpstr>
      <vt:lpstr>Wingdings</vt:lpstr>
      <vt:lpstr>Arial Black</vt:lpstr>
      <vt:lpstr>Candara</vt:lpstr>
      <vt:lpstr>Aharoni</vt:lpstr>
      <vt:lpstr>Georgia</vt:lpstr>
      <vt:lpstr>1_Office Theme</vt:lpstr>
      <vt:lpstr>1_Default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79</cp:revision>
  <dcterms:created xsi:type="dcterms:W3CDTF">2015-07-01T18:38:00Z</dcterms:created>
  <dcterms:modified xsi:type="dcterms:W3CDTF">2015-08-22T17:41:08Z</dcterms:modified>
</cp:coreProperties>
</file>